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9" r:id="rId3"/>
    <p:sldId id="275" r:id="rId4"/>
    <p:sldId id="274" r:id="rId5"/>
    <p:sldId id="272" r:id="rId6"/>
    <p:sldId id="271" r:id="rId7"/>
    <p:sldId id="270" r:id="rId8"/>
    <p:sldId id="269" r:id="rId9"/>
    <p:sldId id="281" r:id="rId10"/>
    <p:sldId id="286" r:id="rId11"/>
    <p:sldId id="277" r:id="rId12"/>
    <p:sldId id="287" r:id="rId13"/>
    <p:sldId id="289" r:id="rId14"/>
    <p:sldId id="282" r:id="rId15"/>
    <p:sldId id="283" r:id="rId16"/>
    <p:sldId id="268" r:id="rId17"/>
    <p:sldId id="266" r:id="rId18"/>
    <p:sldId id="280" r:id="rId19"/>
    <p:sldId id="279" r:id="rId20"/>
    <p:sldId id="290" r:id="rId21"/>
    <p:sldId id="291" r:id="rId22"/>
    <p:sldId id="263" r:id="rId23"/>
    <p:sldId id="306" r:id="rId24"/>
    <p:sldId id="299" r:id="rId25"/>
    <p:sldId id="300" r:id="rId26"/>
    <p:sldId id="314" r:id="rId27"/>
    <p:sldId id="313" r:id="rId28"/>
    <p:sldId id="312" r:id="rId29"/>
    <p:sldId id="311" r:id="rId30"/>
    <p:sldId id="310" r:id="rId31"/>
    <p:sldId id="309" r:id="rId32"/>
    <p:sldId id="308" r:id="rId33"/>
    <p:sldId id="316" r:id="rId34"/>
    <p:sldId id="297" r:id="rId35"/>
    <p:sldId id="298" r:id="rId36"/>
    <p:sldId id="292" r:id="rId37"/>
    <p:sldId id="293" r:id="rId38"/>
    <p:sldId id="258" r:id="rId39"/>
  </p:sldIdLst>
  <p:sldSz cx="9144000" cy="6858000" type="screen4x3"/>
  <p:notesSz cx="6805613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napToObjects="1">
      <p:cViewPr varScale="1">
        <p:scale>
          <a:sx n="101" d="100"/>
          <a:sy n="101" d="100"/>
        </p:scale>
        <p:origin x="-115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113F9-48CC-4270-B876-4A2814B8208C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3C8EE-A387-4DA7-8E7D-4C78EB37CF3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2442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0562" y="4721186"/>
            <a:ext cx="5444490" cy="447270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169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2015.09.03.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7626"/>
            <a:ext cx="7956376" cy="3888432"/>
          </a:xfrm>
        </p:spPr>
        <p:txBody>
          <a:bodyPr/>
          <a:lstStyle/>
          <a:p>
            <a:pPr algn="ctr"/>
            <a:r>
              <a:rPr lang="hu-HU" sz="2000" dirty="0"/>
              <a:t>A vízgyűjtő-gazdálkodási tervezés települési vízgazdálkodással kapcsolatos eredményei,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az </a:t>
            </a:r>
            <a:r>
              <a:rPr lang="hu-HU" sz="2000" dirty="0"/>
              <a:t>intézkedések programja</a:t>
            </a: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000" i="1" dirty="0" smtClean="0"/>
              <a:t>ORSZÁGOS </a:t>
            </a:r>
            <a:r>
              <a:rPr lang="hu-HU" sz="2000" i="1" dirty="0"/>
              <a:t>FÓRUM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 smtClean="0"/>
              <a:t>települési csapadékvíz gazdálkodás</a:t>
            </a:r>
            <a:endParaRPr lang="hu-HU" sz="2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093296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21" y="6049629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5436096" y="2840334"/>
            <a:ext cx="38164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Dr. Buzás Kálmán</a:t>
            </a:r>
            <a:endParaRPr lang="hu-HU" sz="2800" b="1" dirty="0">
              <a:solidFill>
                <a:schemeClr val="bg1"/>
              </a:solidFill>
            </a:endParaRPr>
          </a:p>
        </p:txBody>
      </p:sp>
      <p:pic>
        <p:nvPicPr>
          <p:cNvPr id="6" name="Kép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814" y="2420888"/>
            <a:ext cx="439065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3" y="1382387"/>
            <a:ext cx="8496944" cy="4922076"/>
          </a:xfrm>
          <a:prstGeom prst="rect">
            <a:avLst/>
          </a:prstGeom>
          <a:noFill/>
        </p:spPr>
      </p:pic>
      <p:sp>
        <p:nvSpPr>
          <p:cNvPr id="2" name="Téglalap 1"/>
          <p:cNvSpPr/>
          <p:nvPr/>
        </p:nvSpPr>
        <p:spPr>
          <a:xfrm>
            <a:off x="6832529" y="6304463"/>
            <a:ext cx="1992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/>
              <a:t>(</a:t>
            </a:r>
            <a:r>
              <a:rPr lang="hu-HU" b="1" dirty="0" err="1"/>
              <a:t>Schueler</a:t>
            </a:r>
            <a:r>
              <a:rPr lang="hu-HU" b="1" dirty="0"/>
              <a:t>, 1987)</a:t>
            </a:r>
            <a:endParaRPr lang="hu-HU" dirty="0"/>
          </a:p>
        </p:txBody>
      </p:sp>
      <p:sp>
        <p:nvSpPr>
          <p:cNvPr id="7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települési csapadékvíz hatása a befogadókra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1518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8" y="2636912"/>
            <a:ext cx="8938262" cy="42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települési csapadékvíz hatása a befogadókra</a:t>
            </a:r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3" y="1278978"/>
            <a:ext cx="882418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2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0" y="1268760"/>
            <a:ext cx="8696010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települési csapadékvíz hatása a befogadókra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16822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6356829" y="1396780"/>
            <a:ext cx="2232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487852" y="1855056"/>
            <a:ext cx="2232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3839735" y="5818679"/>
            <a:ext cx="151216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3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Nagyobb alaphozam</a:t>
            </a:r>
            <a:endParaRPr lang="hu-HU" sz="1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28787" y="1586752"/>
            <a:ext cx="8712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3200" b="1" dirty="0">
                <a:solidFill>
                  <a:schemeClr val="tx2">
                    <a:lumMod val="75000"/>
                  </a:schemeClr>
                </a:solidFill>
              </a:rPr>
              <a:t>Az új rendszereknek az elvezetés mellett a kellő mértékű tisztítási megoldásokat is tartalmazniuk kell, ami </a:t>
            </a:r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</a:rPr>
              <a:t>megköveteli</a:t>
            </a:r>
          </a:p>
          <a:p>
            <a:pPr algn="just"/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hu-HU" sz="3200" b="1" dirty="0">
                <a:solidFill>
                  <a:schemeClr val="tx2">
                    <a:lumMod val="75000"/>
                  </a:schemeClr>
                </a:solidFill>
              </a:rPr>
              <a:t>szennyezőanyagok lemosódásának számíthatóságát, </a:t>
            </a:r>
            <a:endParaRPr lang="hu-H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hu-HU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hu-HU" sz="3200" b="1" dirty="0" smtClean="0">
                <a:solidFill>
                  <a:schemeClr val="tx2">
                    <a:lumMod val="75000"/>
                  </a:schemeClr>
                </a:solidFill>
              </a:rPr>
              <a:t>a </a:t>
            </a:r>
            <a:r>
              <a:rPr lang="hu-HU" sz="3200" b="1" dirty="0">
                <a:solidFill>
                  <a:schemeClr val="tx2">
                    <a:lumMod val="75000"/>
                  </a:schemeClr>
                </a:solidFill>
              </a:rPr>
              <a:t>szennyezőanyag transzport számítását is a méretezési eljárásokban. </a:t>
            </a:r>
            <a:endParaRPr lang="hu-HU" sz="3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települési csapadékvíz hatása a befogadókra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0375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6538"/>
            <a:ext cx="9144000" cy="6905625"/>
          </a:xfrm>
          <a:prstGeom prst="rect">
            <a:avLst/>
          </a:prstGeom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Dia címsor</a:t>
            </a:r>
            <a:endParaRPr lang="hu-HU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487852" y="1855056"/>
            <a:ext cx="2232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3839735" y="5818679"/>
            <a:ext cx="151216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3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Nagyobb alaphozam</a:t>
            </a:r>
            <a:endParaRPr lang="hu-HU" sz="1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Cím 3"/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0033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dirty="0" smtClean="0"/>
              <a:t>A települési csapadékvíz hatása a befogadókra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39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zövegdoboz 13"/>
          <p:cNvSpPr txBox="1"/>
          <p:nvPr/>
        </p:nvSpPr>
        <p:spPr>
          <a:xfrm>
            <a:off x="6356829" y="1396780"/>
            <a:ext cx="2232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487852" y="1855056"/>
            <a:ext cx="22322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  <a:p>
            <a:endParaRPr lang="hu-HU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3839735" y="5818679"/>
            <a:ext cx="1512168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3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Nagyobb alaphozam</a:t>
            </a:r>
            <a:endParaRPr lang="hu-HU" sz="13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0" y="1375040"/>
            <a:ext cx="8486775" cy="458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települési csapadékvíz hatása a befogadókra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39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520" y="253569"/>
            <a:ext cx="8712968" cy="1175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A HAGYOMÁNYOS CSAPADÉKVÍZ CSATORNÁZÁS </a:t>
            </a:r>
            <a:r>
              <a:rPr lang="hu-HU" sz="2800" b="1" dirty="0" smtClean="0">
                <a:solidFill>
                  <a:schemeClr val="bg1"/>
                </a:solidFill>
              </a:rPr>
              <a:t>VS.   CSAPADÉKVÍZGAZDÁLKODÁS </a:t>
            </a:r>
            <a:endParaRPr lang="hu-HU" sz="28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Szövegdoboz 2"/>
          <p:cNvSpPr txBox="1">
            <a:spLocks noChangeArrowheads="1"/>
          </p:cNvSpPr>
          <p:nvPr/>
        </p:nvSpPr>
        <p:spPr bwMode="auto">
          <a:xfrm>
            <a:off x="179512" y="1196752"/>
            <a:ext cx="62914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altLang="hu-HU" sz="36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</a:rPr>
              <a:t>Tervezési </a:t>
            </a:r>
            <a:r>
              <a:rPr lang="hu-HU" altLang="hu-HU" sz="3600" b="1" dirty="0" smtClean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</a:rPr>
              <a:t>alapelvek,  jelenleg</a:t>
            </a:r>
            <a:endParaRPr lang="hu-HU" altLang="hu-HU" sz="3600" b="1" dirty="0">
              <a:solidFill>
                <a:schemeClr val="accent5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7" name="Szövegdoboz 3"/>
          <p:cNvSpPr txBox="1">
            <a:spLocks noChangeArrowheads="1"/>
          </p:cNvSpPr>
          <p:nvPr/>
        </p:nvSpPr>
        <p:spPr bwMode="auto">
          <a:xfrm>
            <a:off x="286460" y="1843083"/>
            <a:ext cx="835292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/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1) A </a:t>
            </a:r>
            <a:r>
              <a:rPr lang="hu-HU" altLang="hu-HU" sz="3200" b="1" dirty="0">
                <a:solidFill>
                  <a:schemeClr val="tx2"/>
                </a:solidFill>
                <a:latin typeface="Garamond" pitchFamily="18" charset="0"/>
              </a:rPr>
              <a:t>városi vízgyűjtő felszíne </a:t>
            </a:r>
            <a:r>
              <a:rPr lang="hu-HU" altLang="hu-HU" sz="3200" b="1" u="sng" dirty="0" smtClean="0">
                <a:solidFill>
                  <a:schemeClr val="tx2"/>
                </a:solidFill>
                <a:latin typeface="Garamond" pitchFamily="18" charset="0"/>
              </a:rPr>
              <a:t>adottság,</a:t>
            </a:r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 nem a tervezés tárgya.</a:t>
            </a:r>
            <a:endParaRPr lang="hu-HU" altLang="hu-HU" sz="3200" b="1" dirty="0">
              <a:solidFill>
                <a:schemeClr val="tx2"/>
              </a:solidFill>
              <a:latin typeface="Garamond" pitchFamily="18" charset="0"/>
            </a:endParaRPr>
          </a:p>
          <a:p>
            <a:pPr algn="just" eaLnBrk="1" hangingPunct="1"/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2) </a:t>
            </a:r>
            <a:r>
              <a:rPr lang="hu-HU" altLang="hu-HU" sz="3200" b="1" u="sng" dirty="0" smtClean="0">
                <a:solidFill>
                  <a:schemeClr val="tx2"/>
                </a:solidFill>
                <a:latin typeface="Garamond" pitchFamily="18" charset="0"/>
              </a:rPr>
              <a:t>Minden</a:t>
            </a:r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, a mértékadónak tekintett, vagy annál kisebb csapadékesemény vizét vezessünk </a:t>
            </a:r>
            <a:r>
              <a:rPr lang="hu-HU" altLang="hu-HU" sz="3200" b="1" dirty="0">
                <a:solidFill>
                  <a:schemeClr val="tx2"/>
                </a:solidFill>
                <a:latin typeface="Garamond" pitchFamily="18" charset="0"/>
              </a:rPr>
              <a:t>el a megadott biztonság mellett, a lehető leggyorsabban a település </a:t>
            </a:r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területéről.</a:t>
            </a:r>
          </a:p>
          <a:p>
            <a:pPr algn="just" eaLnBrk="1" hangingPunct="1"/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3) A </a:t>
            </a:r>
            <a:r>
              <a:rPr lang="hu-HU" altLang="hu-HU" sz="3200" b="1" u="sng" dirty="0" smtClean="0">
                <a:solidFill>
                  <a:schemeClr val="tx2"/>
                </a:solidFill>
                <a:latin typeface="Garamond" pitchFamily="18" charset="0"/>
              </a:rPr>
              <a:t>csapadékvíz szennyezettsége </a:t>
            </a:r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a legtöbb esetben </a:t>
            </a:r>
            <a:r>
              <a:rPr lang="hu-HU" altLang="hu-HU" sz="3200" b="1" u="sng" dirty="0" smtClean="0">
                <a:solidFill>
                  <a:schemeClr val="tx2"/>
                </a:solidFill>
                <a:latin typeface="Garamond" pitchFamily="18" charset="0"/>
              </a:rPr>
              <a:t>nem tervezési szempont </a:t>
            </a:r>
            <a:r>
              <a:rPr lang="hu-HU" altLang="hu-HU" sz="3200" b="1" dirty="0" smtClean="0">
                <a:solidFill>
                  <a:schemeClr val="tx2"/>
                </a:solidFill>
                <a:latin typeface="Garamond" pitchFamily="18" charset="0"/>
              </a:rPr>
              <a:t>(legfeljebb olajfogó).</a:t>
            </a:r>
            <a:endParaRPr lang="hu-HU" altLang="hu-HU" sz="3200" b="1" dirty="0">
              <a:solidFill>
                <a:schemeClr val="tx2"/>
              </a:solidFill>
              <a:latin typeface="Garamond" pitchFamily="18" charset="0"/>
            </a:endParaRPr>
          </a:p>
          <a:p>
            <a:pPr algn="just" eaLnBrk="1" hangingPunct="1"/>
            <a:endParaRPr lang="hu-HU" altLang="hu-HU" sz="3600" b="1" dirty="0">
              <a:solidFill>
                <a:schemeClr val="tx2"/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51520" y="253569"/>
            <a:ext cx="8712968" cy="1175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A HAGYOMÁNYOS CSAPADÉKVÍZ CSATORNÁZÁS </a:t>
            </a:r>
            <a:r>
              <a:rPr lang="hu-HU" sz="2800" b="1" dirty="0" smtClean="0">
                <a:solidFill>
                  <a:schemeClr val="bg1"/>
                </a:solidFill>
              </a:rPr>
              <a:t>VS.   CSAPADÉKVÍZGAZDÁLKODÁS </a:t>
            </a:r>
            <a:endParaRPr lang="hu-HU" sz="28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151800" y="2276872"/>
            <a:ext cx="9036496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hu-HU" altLang="hu-HU" sz="2400" b="1" dirty="0">
              <a:latin typeface="Verdana" pitchFamily="34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A </a:t>
            </a:r>
            <a:r>
              <a:rPr lang="hu-HU" altLang="hu-HU" sz="2800" b="1" dirty="0" smtClean="0">
                <a:solidFill>
                  <a:srgbClr val="FF0000"/>
                </a:solidFill>
                <a:latin typeface="Verdana" pitchFamily="34" charset="0"/>
              </a:rPr>
              <a:t>csapadékvíz gazdálkodást </a:t>
            </a:r>
            <a:r>
              <a:rPr lang="hu-HU" altLang="hu-HU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szolgáló</a:t>
            </a:r>
          </a:p>
          <a:p>
            <a:pPr algn="ctr">
              <a:spcBef>
                <a:spcPct val="0"/>
              </a:spcBef>
            </a:pPr>
            <a:r>
              <a:rPr lang="hu-HU" altLang="hu-HU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tervezés meghatározó lépése a</a:t>
            </a:r>
            <a:r>
              <a:rPr lang="hu-HU" altLang="hu-HU" sz="2800" b="1" dirty="0" smtClean="0">
                <a:solidFill>
                  <a:srgbClr val="FF0000"/>
                </a:solidFill>
                <a:latin typeface="Verdana" pitchFamily="34" charset="0"/>
              </a:rPr>
              <a:t> városi felszín és a lefolyási útvonalak </a:t>
            </a:r>
            <a:r>
              <a:rPr lang="hu-HU" altLang="hu-HU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célszerű</a:t>
            </a:r>
            <a:r>
              <a:rPr lang="hu-HU" altLang="hu-HU" sz="2800" b="1" dirty="0" smtClean="0">
                <a:latin typeface="Verdana" pitchFamily="34" charset="0"/>
              </a:rPr>
              <a:t> </a:t>
            </a:r>
            <a:r>
              <a:rPr lang="hu-HU" altLang="hu-HU" sz="2800" b="1" dirty="0" smtClean="0">
                <a:solidFill>
                  <a:srgbClr val="FF0000"/>
                </a:solidFill>
                <a:latin typeface="Verdana" pitchFamily="34" charset="0"/>
              </a:rPr>
              <a:t>módosítása.</a:t>
            </a:r>
          </a:p>
          <a:p>
            <a:pPr>
              <a:spcBef>
                <a:spcPct val="0"/>
              </a:spcBef>
            </a:pPr>
            <a:endParaRPr lang="hu-HU" altLang="hu-HU" sz="2400" b="1" dirty="0">
              <a:solidFill>
                <a:srgbClr val="FFFF00"/>
              </a:solidFill>
              <a:latin typeface="Verdana" pitchFamily="34" charset="0"/>
            </a:endParaRPr>
          </a:p>
          <a:p>
            <a:pPr algn="ctr">
              <a:spcBef>
                <a:spcPct val="0"/>
              </a:spcBef>
            </a:pPr>
            <a:r>
              <a:rPr lang="hu-HU" altLang="hu-HU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A módosítások a </a:t>
            </a:r>
            <a:r>
              <a:rPr lang="hu-HU" altLang="hu-HU" sz="2800" b="1" dirty="0" smtClean="0">
                <a:solidFill>
                  <a:srgbClr val="FF0000"/>
                </a:solidFill>
                <a:latin typeface="Verdana" pitchFamily="34" charset="0"/>
              </a:rPr>
              <a:t>hasznosulás, hasznosítás és szennyezőanyag-csökkentés</a:t>
            </a:r>
            <a:r>
              <a:rPr lang="hu-HU" altLang="hu-HU" sz="2800" b="1" dirty="0" smtClean="0">
                <a:solidFill>
                  <a:srgbClr val="FFFF00"/>
                </a:solidFill>
                <a:latin typeface="Verdana" pitchFamily="34" charset="0"/>
              </a:rPr>
              <a:t> </a:t>
            </a:r>
            <a:r>
              <a:rPr lang="hu-HU" altLang="hu-HU" sz="2800" b="1" dirty="0" smtClean="0">
                <a:solidFill>
                  <a:schemeClr val="accent5">
                    <a:lumMod val="75000"/>
                  </a:schemeClr>
                </a:solidFill>
                <a:latin typeface="Verdana" pitchFamily="34" charset="0"/>
              </a:rPr>
              <a:t>lehetőségeinek biztosítására szolgálnak: </a:t>
            </a:r>
            <a:r>
              <a:rPr lang="hu-HU" altLang="hu-HU" sz="2800" b="1" dirty="0" smtClean="0">
                <a:solidFill>
                  <a:srgbClr val="FF0000"/>
                </a:solidFill>
                <a:latin typeface="Verdana" pitchFamily="34" charset="0"/>
              </a:rPr>
              <a:t>beszivárogtatás, </a:t>
            </a:r>
            <a:r>
              <a:rPr lang="hu-HU" altLang="hu-HU" sz="2800" b="1" dirty="0" err="1" smtClean="0">
                <a:solidFill>
                  <a:srgbClr val="FF0000"/>
                </a:solidFill>
                <a:latin typeface="Verdana" pitchFamily="34" charset="0"/>
              </a:rPr>
              <a:t>tározás</a:t>
            </a:r>
            <a:r>
              <a:rPr lang="hu-HU" altLang="hu-HU" sz="2800" b="1" dirty="0" smtClean="0">
                <a:solidFill>
                  <a:srgbClr val="FF0000"/>
                </a:solidFill>
                <a:latin typeface="Verdana" pitchFamily="34" charset="0"/>
              </a:rPr>
              <a:t>.</a:t>
            </a:r>
            <a:endParaRPr lang="hu-HU" altLang="hu-HU" sz="2800" b="1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4" name="Szövegdoboz 2"/>
          <p:cNvSpPr txBox="1">
            <a:spLocks noChangeArrowheads="1"/>
          </p:cNvSpPr>
          <p:nvPr/>
        </p:nvSpPr>
        <p:spPr bwMode="auto">
          <a:xfrm>
            <a:off x="107504" y="1543627"/>
            <a:ext cx="9036496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altLang="hu-HU" sz="35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</a:rPr>
              <a:t>Tervezési </a:t>
            </a:r>
            <a:r>
              <a:rPr lang="hu-HU" altLang="hu-HU" sz="3500" b="1" dirty="0" smtClean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</a:rPr>
              <a:t>alapelvek,  csapadékvíz gazdálkodás</a:t>
            </a:r>
            <a:endParaRPr lang="hu-HU" altLang="hu-HU" sz="3500" b="1" dirty="0">
              <a:solidFill>
                <a:schemeClr val="accent5">
                  <a:lumMod val="75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-27406" y="1306405"/>
            <a:ext cx="4455389" cy="4536504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4469015" y="1340768"/>
            <a:ext cx="4457700" cy="52197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51520" y="253569"/>
            <a:ext cx="8712968" cy="1175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A HAGYOMÁNYOS CSAPADÉKVÍZ CSATORNÁZÁS </a:t>
            </a:r>
            <a:r>
              <a:rPr lang="hu-HU" sz="2800" b="1" dirty="0" smtClean="0">
                <a:solidFill>
                  <a:schemeClr val="bg1"/>
                </a:solidFill>
              </a:rPr>
              <a:t>VS.   CSAPADÉKVÍZGAZDÁLKODÁS </a:t>
            </a:r>
            <a:endParaRPr lang="hu-HU" sz="28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48875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4176504" cy="3312368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251520" y="253569"/>
            <a:ext cx="8712968" cy="1175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A HAGYOMÁNYOS CSAPADÉKVÍZ CSATORNÁZÁS </a:t>
            </a:r>
            <a:r>
              <a:rPr lang="hu-HU" sz="2800" b="1" dirty="0" smtClean="0">
                <a:solidFill>
                  <a:schemeClr val="bg1"/>
                </a:solidFill>
              </a:rPr>
              <a:t>VS.   CSAPADÉKVÍZGAZDÁLKODÁS </a:t>
            </a:r>
            <a:endParaRPr lang="hu-HU" sz="28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7" name="Kép 6"/>
          <p:cNvPicPr/>
          <p:nvPr/>
        </p:nvPicPr>
        <p:blipFill>
          <a:blip r:embed="rId3"/>
          <a:stretch>
            <a:fillRect/>
          </a:stretch>
        </p:blipFill>
        <p:spPr>
          <a:xfrm>
            <a:off x="4608004" y="2852936"/>
            <a:ext cx="424843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75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816099" y="11663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PARADIGMAVÁLTÁS A TELEPÜLÉSI VÍZ/CSAPADÉKVÍZ MEGÍTÉLÉSÉBEN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61266" y="1268760"/>
            <a:ext cx="849694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hu-HU" sz="2800" b="1" dirty="0" smtClean="0"/>
          </a:p>
          <a:p>
            <a:pPr algn="ctr"/>
            <a:endParaRPr lang="hu-HU" sz="2800" b="1" dirty="0"/>
          </a:p>
          <a:p>
            <a:pPr algn="ctr"/>
            <a:r>
              <a:rPr lang="hu-HU" sz="2800" b="1" dirty="0" smtClean="0"/>
              <a:t>Az </a:t>
            </a:r>
            <a:r>
              <a:rPr lang="hu-HU" sz="2800" b="1" dirty="0"/>
              <a:t>elmúlt húsz – harminc </a:t>
            </a:r>
            <a:r>
              <a:rPr lang="hu-HU" sz="2800" b="1" dirty="0" smtClean="0"/>
              <a:t>évben,  a </a:t>
            </a:r>
            <a:r>
              <a:rPr lang="hu-HU" sz="2800" b="1" dirty="0"/>
              <a:t>fejlett országokban </a:t>
            </a:r>
            <a:r>
              <a:rPr lang="hu-HU" sz="2800" b="1" dirty="0" smtClean="0"/>
              <a:t>jelentős </a:t>
            </a:r>
            <a:r>
              <a:rPr lang="hu-HU" sz="2800" b="1" i="1" dirty="0">
                <a:solidFill>
                  <a:srgbClr val="FF0000"/>
                </a:solidFill>
              </a:rPr>
              <a:t>koncepcionális </a:t>
            </a:r>
            <a:r>
              <a:rPr lang="hu-HU" sz="2800" b="1" i="1" dirty="0" smtClean="0">
                <a:solidFill>
                  <a:srgbClr val="FF0000"/>
                </a:solidFill>
              </a:rPr>
              <a:t>változások </a:t>
            </a:r>
            <a:r>
              <a:rPr lang="hu-HU" sz="2800" b="1" dirty="0" smtClean="0"/>
              <a:t>indultak meg a város és víz kapcsolat kezelésében</a:t>
            </a:r>
            <a:r>
              <a:rPr lang="hu-HU" sz="2800" dirty="0" smtClean="0"/>
              <a:t>. </a:t>
            </a:r>
            <a:endParaRPr lang="hu-HU" sz="2800" dirty="0"/>
          </a:p>
          <a:p>
            <a:endParaRPr lang="hu-HU" sz="2800" dirty="0" smtClean="0"/>
          </a:p>
          <a:p>
            <a:endParaRPr lang="hu-HU" sz="2800" dirty="0"/>
          </a:p>
          <a:p>
            <a:pPr algn="ctr"/>
            <a:r>
              <a:rPr lang="hu-HU" sz="2800" b="1" dirty="0" smtClean="0"/>
              <a:t>Előtérbe került az a  </a:t>
            </a:r>
            <a:r>
              <a:rPr lang="hu-HU" sz="2800" b="1" i="1" dirty="0" smtClean="0">
                <a:solidFill>
                  <a:srgbClr val="FF0000"/>
                </a:solidFill>
              </a:rPr>
              <a:t>rendszerszemlélet</a:t>
            </a:r>
            <a:r>
              <a:rPr lang="hu-HU" sz="2800" b="1" dirty="0" smtClean="0"/>
              <a:t>, </a:t>
            </a:r>
            <a:r>
              <a:rPr lang="hu-HU" sz="2800" b="1" dirty="0"/>
              <a:t>amely kölcsönhatásaiban kezeli a vízelvezetés </a:t>
            </a:r>
            <a:r>
              <a:rPr lang="hu-HU" sz="2800" b="1" dirty="0" smtClean="0"/>
              <a:t> összes </a:t>
            </a:r>
            <a:r>
              <a:rPr lang="hu-HU" sz="2800" b="1" dirty="0"/>
              <a:t>elemét és folyamatát. </a:t>
            </a:r>
            <a:endParaRPr lang="hu-HU" sz="2800" b="1" dirty="0" smtClean="0"/>
          </a:p>
          <a:p>
            <a:endParaRPr lang="hu-HU" sz="2000" b="1" dirty="0"/>
          </a:p>
          <a:p>
            <a:r>
              <a:rPr lang="hu-HU" dirty="0" smtClean="0"/>
              <a:t>.</a:t>
            </a:r>
            <a:endParaRPr lang="hu-HU" dirty="0"/>
          </a:p>
          <a:p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89" y="1196752"/>
            <a:ext cx="8293762" cy="5535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51520" y="253569"/>
            <a:ext cx="8712968" cy="1175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sz="2800" b="1" dirty="0">
                <a:solidFill>
                  <a:schemeClr val="bg1"/>
                </a:solidFill>
              </a:rPr>
              <a:t>A HAGYOMÁNYOS CSAPADÉKVÍZ CSATORNÁZÁS </a:t>
            </a:r>
            <a:r>
              <a:rPr lang="hu-HU" sz="2800" b="1" dirty="0" smtClean="0">
                <a:solidFill>
                  <a:schemeClr val="bg1"/>
                </a:solidFill>
              </a:rPr>
              <a:t>VS.   CSAPADÉKVÍZGAZDÁLKODÁS </a:t>
            </a:r>
            <a:endParaRPr lang="hu-HU" sz="2800" b="1" dirty="0">
              <a:solidFill>
                <a:schemeClr val="bg1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084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4" y="1412776"/>
            <a:ext cx="7841530" cy="523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A települési csapadékvíz gazdálkodás stratégiai alapja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392929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" y="1628800"/>
            <a:ext cx="9138386" cy="464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A települési csapadékvíz gazdálkodás stratégiai alapja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116632"/>
            <a:ext cx="8830758" cy="1224136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/>
              <a:t/>
            </a:r>
            <a:br>
              <a:rPr lang="hu-HU" sz="3200" dirty="0"/>
            </a:br>
            <a:r>
              <a:rPr lang="hu-HU" sz="3200" dirty="0"/>
              <a:t>Szabályozó elemek</a:t>
            </a:r>
            <a:br>
              <a:rPr lang="hu-HU" sz="3200" dirty="0"/>
            </a:br>
            <a:endParaRPr lang="hu-HU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90051" y="1988840"/>
            <a:ext cx="8928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Narrow" panose="020B0606020202030204" pitchFamily="34" charset="0"/>
              </a:rPr>
              <a:t>A lokális beavatkozások technikája</a:t>
            </a:r>
            <a:endParaRPr lang="hu-HU" sz="4000" b="1" dirty="0">
              <a:solidFill>
                <a:schemeClr val="tx2">
                  <a:lumMod val="60000"/>
                  <a:lumOff val="4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5536" y="3068960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Szabályozó elemek beépítése a felszíni lefolyás folyamatába, amely szabályozás kiterjed:</a:t>
            </a:r>
          </a:p>
          <a:p>
            <a:endParaRPr lang="hu-HU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lefolyó víztömegre.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Az árhullámok csúcs értékeire.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szennyezőanyag áramokra</a:t>
            </a:r>
            <a:r>
              <a:rPr lang="hu-HU" sz="2400" dirty="0" smtClean="0"/>
              <a:t>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278177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sp>
        <p:nvSpPr>
          <p:cNvPr id="6" name="Cím 3"/>
          <p:cNvSpPr>
            <a:spLocks noGrp="1"/>
          </p:cNvSpPr>
          <p:nvPr>
            <p:ph type="title"/>
          </p:nvPr>
        </p:nvSpPr>
        <p:spPr>
          <a:xfrm>
            <a:off x="330444" y="980728"/>
            <a:ext cx="8830758" cy="1224136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endParaRPr lang="hu-HU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96752"/>
            <a:ext cx="9029700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0153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8760"/>
            <a:ext cx="9031382" cy="556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14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268760"/>
            <a:ext cx="8943975" cy="5576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9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" y="1340768"/>
            <a:ext cx="9073171" cy="557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9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1340768"/>
            <a:ext cx="9010650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9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" y="1268760"/>
            <a:ext cx="8943975" cy="558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9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816099" y="11663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chemeClr val="bg1"/>
                </a:solidFill>
              </a:rPr>
              <a:t>PARADIGMAVÁLTÁS A TELEPÜLÉSI VÍZ/CSAPADÉKVÍZ MEGÍTÉLÉSÉBEN</a:t>
            </a:r>
            <a:endParaRPr lang="hu-HU" sz="2800" b="1" dirty="0">
              <a:solidFill>
                <a:schemeClr val="bg1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8047" y="1700808"/>
            <a:ext cx="84969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400" b="1" dirty="0"/>
              <a:t>Olyan </a:t>
            </a:r>
            <a:r>
              <a:rPr lang="hu-HU" sz="2400" b="1" dirty="0">
                <a:solidFill>
                  <a:srgbClr val="FF0000"/>
                </a:solidFill>
              </a:rPr>
              <a:t>integrált megoldások </a:t>
            </a:r>
            <a:r>
              <a:rPr lang="hu-HU" sz="2400" b="1" dirty="0"/>
              <a:t>célszerűsége és szükségessége vált nyilvánvalóvá, melyek egyszerre alkalmasak </a:t>
            </a:r>
            <a:r>
              <a:rPr lang="hu-HU" sz="2400" b="1" i="1" dirty="0"/>
              <a:t>a városi agglomerációk állandó fejlődéséből származó igényeknek és a szigorodó környezetvédelmi </a:t>
            </a:r>
            <a:r>
              <a:rPr lang="hu-HU" sz="2400" b="1" i="1" dirty="0" smtClean="0"/>
              <a:t>(</a:t>
            </a:r>
            <a:r>
              <a:rPr lang="hu-HU" sz="2400" b="1" i="1" noProof="1" smtClean="0"/>
              <a:t>vízminőségvédelmi</a:t>
            </a:r>
            <a:r>
              <a:rPr lang="hu-HU" sz="2400" b="1" i="1" dirty="0" smtClean="0"/>
              <a:t>) </a:t>
            </a:r>
            <a:r>
              <a:rPr lang="hu-HU" sz="2400" b="1" i="1" dirty="0"/>
              <a:t>előírásoknak a kielégítésére</a:t>
            </a:r>
            <a:r>
              <a:rPr lang="hu-HU" sz="2400" b="1" dirty="0"/>
              <a:t>. </a:t>
            </a:r>
          </a:p>
          <a:p>
            <a:pPr algn="just"/>
            <a:endParaRPr lang="hu-HU" sz="2400" b="1" dirty="0"/>
          </a:p>
          <a:p>
            <a:pPr algn="just"/>
            <a:r>
              <a:rPr lang="hu-HU" sz="2400" b="1" dirty="0" smtClean="0"/>
              <a:t>A </a:t>
            </a:r>
            <a:r>
              <a:rPr lang="hu-HU" sz="2400" b="1" dirty="0"/>
              <a:t>rendszerszemlélet térhódításában </a:t>
            </a:r>
            <a:r>
              <a:rPr lang="hu-HU" sz="2400" b="1" dirty="0" smtClean="0"/>
              <a:t>meghatározó szerepet kapott  </a:t>
            </a:r>
            <a:r>
              <a:rPr lang="hu-HU" sz="2400" b="1" dirty="0">
                <a:solidFill>
                  <a:srgbClr val="FF0000"/>
                </a:solidFill>
              </a:rPr>
              <a:t>a </a:t>
            </a:r>
            <a:r>
              <a:rPr lang="hu-HU" sz="2400" b="1" dirty="0" smtClean="0">
                <a:solidFill>
                  <a:srgbClr val="FF0000"/>
                </a:solidFill>
              </a:rPr>
              <a:t>számítás-technika</a:t>
            </a:r>
            <a:r>
              <a:rPr lang="hu-HU" sz="2400" b="1" dirty="0" smtClean="0"/>
              <a:t>, </a:t>
            </a:r>
            <a:r>
              <a:rPr lang="hu-HU" sz="2400" b="1" dirty="0"/>
              <a:t>a </a:t>
            </a:r>
            <a:r>
              <a:rPr lang="hu-HU" sz="2400" b="1" dirty="0">
                <a:solidFill>
                  <a:srgbClr val="FF0000"/>
                </a:solidFill>
              </a:rPr>
              <a:t>numerikus </a:t>
            </a:r>
            <a:r>
              <a:rPr lang="hu-HU" sz="2400" b="1" dirty="0" smtClean="0">
                <a:solidFill>
                  <a:srgbClr val="FF0000"/>
                </a:solidFill>
              </a:rPr>
              <a:t>modellezés</a:t>
            </a:r>
            <a:r>
              <a:rPr lang="hu-HU" sz="2400" b="1" dirty="0" smtClean="0"/>
              <a:t>, </a:t>
            </a:r>
            <a:r>
              <a:rPr lang="hu-HU" sz="2400" b="1" dirty="0"/>
              <a:t>a </a:t>
            </a:r>
            <a:r>
              <a:rPr lang="hu-HU" sz="2400" b="1" dirty="0" smtClean="0">
                <a:solidFill>
                  <a:srgbClr val="FF0000"/>
                </a:solidFill>
              </a:rPr>
              <a:t>térinformatika</a:t>
            </a:r>
            <a:r>
              <a:rPr lang="hu-HU" sz="2400" b="1" dirty="0" smtClean="0"/>
              <a:t> és </a:t>
            </a:r>
            <a:r>
              <a:rPr lang="hu-HU" sz="2400" b="1" dirty="0" smtClean="0">
                <a:solidFill>
                  <a:srgbClr val="FF0000"/>
                </a:solidFill>
              </a:rPr>
              <a:t>a méréstechnika</a:t>
            </a:r>
            <a:r>
              <a:rPr lang="hu-HU" sz="2400" b="1" dirty="0" smtClean="0"/>
              <a:t>, hatalmas fejl</a:t>
            </a:r>
            <a:r>
              <a:rPr lang="hu-HU" sz="2400" b="1" i="1" dirty="0" smtClean="0"/>
              <a:t>ő</a:t>
            </a:r>
            <a:r>
              <a:rPr lang="hu-HU" sz="2400" b="1" dirty="0" smtClean="0"/>
              <a:t>dése, </a:t>
            </a:r>
            <a:r>
              <a:rPr lang="hu-HU" sz="2400" b="1" dirty="0"/>
              <a:t>melyek együttesen teremtették meg a komplex elemzés és feladat végrehajtásának technikai feltételeit</a:t>
            </a:r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855521" cy="558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98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9" y="1268760"/>
            <a:ext cx="8943975" cy="5530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9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268760"/>
            <a:ext cx="8943975" cy="5564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5319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3"/>
          <p:cNvSpPr txBox="1">
            <a:spLocks/>
          </p:cNvSpPr>
          <p:nvPr/>
        </p:nvSpPr>
        <p:spPr>
          <a:xfrm>
            <a:off x="251520" y="116632"/>
            <a:ext cx="8830758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hu-HU" sz="3200" dirty="0" smtClean="0"/>
              <a:t>LID </a:t>
            </a:r>
            <a:r>
              <a:rPr lang="hu-HU" sz="3200" dirty="0" err="1" smtClean="0"/>
              <a:t>Control</a:t>
            </a:r>
            <a:r>
              <a:rPr lang="hu-HU" sz="3200" dirty="0" smtClean="0"/>
              <a:t/>
            </a:r>
            <a:br>
              <a:rPr lang="hu-HU" sz="3200" dirty="0" smtClean="0"/>
            </a:br>
            <a:r>
              <a:rPr lang="hu-HU" sz="3200" dirty="0" smtClean="0"/>
              <a:t>Szabályozó elemek</a:t>
            </a:r>
            <a:br>
              <a:rPr lang="hu-HU" sz="3200" dirty="0" smtClean="0"/>
            </a:br>
            <a:endParaRPr lang="hu-HU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268760"/>
            <a:ext cx="8867775" cy="552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30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0"/>
            <a:ext cx="8830758" cy="1296144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Klímaváltozás - klímaadaptáció</a:t>
            </a:r>
            <a:endParaRPr lang="hu-HU" sz="3200" dirty="0"/>
          </a:p>
        </p:txBody>
      </p:sp>
      <p:sp>
        <p:nvSpPr>
          <p:cNvPr id="3" name="Téglalap 2"/>
          <p:cNvSpPr/>
          <p:nvPr/>
        </p:nvSpPr>
        <p:spPr>
          <a:xfrm>
            <a:off x="107504" y="1345544"/>
            <a:ext cx="86986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hu-HU" altLang="hu-HU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regionális szélsőségek </a:t>
            </a:r>
            <a:r>
              <a:rPr lang="hu-HU" altLang="hu-H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erősödtek, és ez a jövőben fokozódni fog. </a:t>
            </a:r>
          </a:p>
          <a:p>
            <a:pPr algn="just">
              <a:buClr>
                <a:schemeClr val="tx1"/>
              </a:buClr>
            </a:pPr>
            <a:endParaRPr lang="hu-HU" altLang="hu-HU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Clr>
                <a:schemeClr val="tx1"/>
              </a:buClr>
            </a:pPr>
            <a:r>
              <a:rPr lang="hu-HU" altLang="hu-HU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Növekvő </a:t>
            </a:r>
            <a:r>
              <a:rPr lang="hu-HU" altLang="hu-HU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gyakoriság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2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hosszú, forró, száraz időszakok megjelenésében.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u-HU" altLang="hu-HU" sz="28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2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extrém csapadékesemények előfordulásában.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hu-HU" altLang="hu-HU" sz="28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hu-HU" altLang="hu-HU" sz="28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Az erős szélviharok kialakulásában.</a:t>
            </a:r>
            <a:endParaRPr lang="hu-HU" altLang="hu-HU" sz="28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Clr>
                <a:schemeClr val="tx1"/>
              </a:buClr>
            </a:pPr>
            <a:endParaRPr lang="hu-HU" altLang="hu-HU" sz="28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Clr>
                <a:schemeClr val="tx1"/>
              </a:buClr>
            </a:pPr>
            <a:endParaRPr lang="hu-HU" altLang="hu-HU" sz="2800" b="1" dirty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552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899592" y="1556792"/>
            <a:ext cx="7704856" cy="4896544"/>
          </a:xfrm>
          <a:prstGeom prst="rect">
            <a:avLst/>
          </a:prstGeom>
        </p:spPr>
      </p:pic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0"/>
            <a:ext cx="8830758" cy="1296144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Klímaváltozás - klímaadaptáció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2889805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1296144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Klímaváltozás - klímaadaptáció</a:t>
            </a:r>
            <a:endParaRPr lang="hu-HU" sz="3200" dirty="0"/>
          </a:p>
        </p:txBody>
      </p:sp>
      <p:sp>
        <p:nvSpPr>
          <p:cNvPr id="4" name="Téglalap 3"/>
          <p:cNvSpPr/>
          <p:nvPr/>
        </p:nvSpPr>
        <p:spPr>
          <a:xfrm>
            <a:off x="0" y="1342930"/>
            <a:ext cx="91631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1"/>
              </a:buClr>
            </a:pPr>
            <a:r>
              <a:rPr lang="hu-HU" altLang="hu-H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kérdés az, hogy mindezzel mit lehet, mit kell (kellene) tenni</a:t>
            </a:r>
            <a:r>
              <a:rPr lang="hu-HU" altLang="hu-H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971550" lvl="1" indent="-514350" algn="just">
              <a:buClr>
                <a:schemeClr val="tx1"/>
              </a:buClr>
              <a:buAutoNum type="arabicPeriod"/>
            </a:pPr>
            <a:r>
              <a:rPr lang="hu-HU" altLang="hu-HU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önkormányzati, (és lakossági!!)</a:t>
            </a:r>
            <a:endParaRPr lang="hu-HU" altLang="hu-HU" sz="3200" b="1" dirty="0" smtClean="0">
              <a:solidFill>
                <a:srgbClr val="FFC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971550" lvl="1" indent="-514350" algn="just">
              <a:buClr>
                <a:schemeClr val="tx1"/>
              </a:buClr>
              <a:buAutoNum type="arabicPeriod"/>
            </a:pPr>
            <a:r>
              <a:rPr lang="hu-HU" altLang="hu-HU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hu-HU" altLang="hu-HU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ervezői és</a:t>
            </a:r>
          </a:p>
          <a:p>
            <a:pPr marL="971550" lvl="1" indent="-514350" algn="just">
              <a:buClr>
                <a:schemeClr val="tx1"/>
              </a:buClr>
              <a:buAutoNum type="arabicPeriod"/>
            </a:pPr>
            <a:r>
              <a:rPr lang="hu-HU" altLang="hu-HU" sz="3200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ü</a:t>
            </a:r>
            <a:r>
              <a:rPr lang="hu-HU" altLang="hu-HU" sz="3200" b="1" dirty="0" smtClean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zemeltetői </a:t>
            </a:r>
          </a:p>
          <a:p>
            <a:pPr algn="just">
              <a:buClr>
                <a:schemeClr val="tx1"/>
              </a:buClr>
            </a:pPr>
            <a:r>
              <a:rPr lang="hu-HU" altLang="hu-H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szinten.</a:t>
            </a:r>
          </a:p>
          <a:p>
            <a:pPr algn="just">
              <a:buClr>
                <a:schemeClr val="tx1"/>
              </a:buClr>
            </a:pPr>
            <a:endParaRPr lang="hu-HU" altLang="hu-HU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>
              <a:buClr>
                <a:schemeClr val="tx1"/>
              </a:buClr>
            </a:pPr>
            <a:r>
              <a:rPr lang="hu-HU" altLang="hu-H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Milyen és mekkora kockázat jelentkezik az önkormányzatoknál </a:t>
            </a:r>
            <a:r>
              <a:rPr lang="hu-HU" altLang="hu-HU" sz="3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és az üzemeltetőknél?</a:t>
            </a:r>
            <a:endParaRPr lang="hu-HU" altLang="hu-HU" sz="3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976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1296144"/>
          </a:xfrm>
        </p:spPr>
        <p:txBody>
          <a:bodyPr>
            <a:noAutofit/>
          </a:bodyPr>
          <a:lstStyle/>
          <a:p>
            <a:pPr algn="ctr"/>
            <a:r>
              <a:rPr lang="hu-HU" sz="3200" dirty="0" smtClean="0"/>
              <a:t> Klímaváltozás - klímaadaptáció</a:t>
            </a:r>
            <a:endParaRPr lang="hu-HU" sz="3200" dirty="0"/>
          </a:p>
        </p:txBody>
      </p:sp>
      <p:sp>
        <p:nvSpPr>
          <p:cNvPr id="3" name="Téglalap 2"/>
          <p:cNvSpPr/>
          <p:nvPr/>
        </p:nvSpPr>
        <p:spPr>
          <a:xfrm>
            <a:off x="107922" y="1772816"/>
            <a:ext cx="90360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hu-HU" altLang="hu-H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konkrét teendőkre vonatkozó válaszok településenként (üzemeltetői rendszerenként) változnak a helyi körülmények függvényében.</a:t>
            </a:r>
          </a:p>
          <a:p>
            <a:pPr algn="just">
              <a:buClr>
                <a:schemeClr val="tx1"/>
              </a:buClr>
            </a:pPr>
            <a:endParaRPr lang="hu-HU" altLang="hu-HU" sz="32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chemeClr val="tx1"/>
              </a:buClr>
            </a:pPr>
            <a:r>
              <a:rPr lang="hu-HU" altLang="hu-HU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Általánosságban elvek és módszerek, műszaki-technikai megoldások adhatók, melyek közül az adaptálhatók kiválaszthatók.</a:t>
            </a:r>
          </a:p>
        </p:txBody>
      </p:sp>
    </p:spTree>
    <p:extLst>
      <p:ext uri="{BB962C8B-B14F-4D97-AF65-F5344CB8AC3E}">
        <p14:creationId xmlns:p14="http://schemas.microsoft.com/office/powerpoint/2010/main" val="205527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/>
          <p:nvPr/>
        </p:nvPicPr>
        <p:blipFill>
          <a:blip r:embed="rId4"/>
          <a:stretch>
            <a:fillRect/>
          </a:stretch>
        </p:blipFill>
        <p:spPr>
          <a:xfrm>
            <a:off x="1190714" y="404664"/>
            <a:ext cx="3306187" cy="2065715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51805" y="188640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160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70361"/>
            <a:ext cx="648072" cy="60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0" descr="ovf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229200"/>
            <a:ext cx="6524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/>
          <p:nvPr/>
        </p:nvPicPr>
        <p:blipFill>
          <a:blip r:embed="rId8"/>
          <a:stretch>
            <a:fillRect/>
          </a:stretch>
        </p:blipFill>
        <p:spPr>
          <a:xfrm>
            <a:off x="2836758" y="2476101"/>
            <a:ext cx="314248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7227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94671" y="5805264"/>
            <a:ext cx="9015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FF0000"/>
                </a:solidFill>
              </a:rPr>
              <a:t>A települési csapadékvíz gazdálkodás része az integrált települési vízgazdálkodásnak.</a:t>
            </a:r>
            <a:endParaRPr lang="hu-H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8042" y="277197"/>
            <a:ext cx="891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A TELEPÜLÉSI CSAPADÉKVÍZGAZDÁLKODÁS FOGALMA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8133" y="1772816"/>
            <a:ext cx="901827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000" b="1" noProof="1" smtClean="0">
                <a:solidFill>
                  <a:schemeClr val="accent5">
                    <a:lumMod val="75000"/>
                  </a:schemeClr>
                </a:solidFill>
              </a:rPr>
              <a:t>A települési csapadékvízgazdálkodás a település területére hulló csapadékvizet kiaknázható és kiaknázandó, </a:t>
            </a:r>
            <a:r>
              <a:rPr lang="hu-HU" sz="2000" b="1" noProof="1" smtClean="0">
                <a:solidFill>
                  <a:srgbClr val="FF0000"/>
                </a:solidFill>
              </a:rPr>
              <a:t>megújuló természeti erőforrásnak, de egyúttal szennyezőanyag transzportáló közegnek is  tekinti. </a:t>
            </a:r>
          </a:p>
          <a:p>
            <a:r>
              <a:rPr lang="hu-HU" b="1" noProof="1" smtClean="0"/>
              <a:t> </a:t>
            </a:r>
          </a:p>
          <a:p>
            <a:r>
              <a:rPr lang="hu-HU" sz="2000" b="1" noProof="1" smtClean="0">
                <a:solidFill>
                  <a:schemeClr val="accent5">
                    <a:lumMod val="75000"/>
                  </a:schemeClr>
                </a:solidFill>
              </a:rPr>
              <a:t>A csapadékvízben rejlő lehetőségek kiaknázása két irányban lehetséges: </a:t>
            </a:r>
          </a:p>
          <a:p>
            <a:pPr lvl="0"/>
            <a:r>
              <a:rPr lang="hu-HU" b="1" i="1" noProof="1" smtClean="0"/>
              <a:t>	</a:t>
            </a:r>
            <a:r>
              <a:rPr lang="hu-HU" sz="2400" b="1" i="1" noProof="1" smtClean="0">
                <a:solidFill>
                  <a:srgbClr val="FF0000"/>
                </a:solidFill>
              </a:rPr>
              <a:t>hasznosítással</a:t>
            </a:r>
            <a:r>
              <a:rPr lang="hu-HU" b="1" noProof="1" smtClean="0"/>
              <a:t>, </a:t>
            </a:r>
            <a:r>
              <a:rPr lang="hu-HU" sz="2000" b="1" noProof="1" smtClean="0">
                <a:solidFill>
                  <a:schemeClr val="accent5">
                    <a:lumMod val="75000"/>
                  </a:schemeClr>
                </a:solidFill>
              </a:rPr>
              <a:t>ami háztartási és intézményi ivóvízhasználatok 	egy részének a csapadékvízzel való helyettesítését jelenti, és </a:t>
            </a:r>
          </a:p>
          <a:p>
            <a:pPr lvl="0"/>
            <a:r>
              <a:rPr lang="hu-HU" sz="2000" b="1" noProof="1" smtClean="0"/>
              <a:t>	</a:t>
            </a:r>
          </a:p>
          <a:p>
            <a:pPr lvl="0"/>
            <a:r>
              <a:rPr lang="hu-HU" b="1" noProof="1" smtClean="0"/>
              <a:t>	</a:t>
            </a:r>
            <a:r>
              <a:rPr lang="hu-HU" sz="2000" b="1" noProof="1" smtClean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hu-HU" b="1" noProof="1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hu-HU" sz="2400" b="1" i="1" noProof="1" smtClean="0">
                <a:solidFill>
                  <a:srgbClr val="FF0000"/>
                </a:solidFill>
              </a:rPr>
              <a:t>hasznosulás</a:t>
            </a:r>
            <a:r>
              <a:rPr lang="hu-HU" b="1" i="1" noProof="1" smtClean="0"/>
              <a:t> </a:t>
            </a:r>
            <a:r>
              <a:rPr lang="hu-HU" sz="2000" b="1" noProof="1" smtClean="0">
                <a:solidFill>
                  <a:schemeClr val="accent5">
                    <a:lumMod val="75000"/>
                  </a:schemeClr>
                </a:solidFill>
              </a:rPr>
              <a:t>elősegítésével, ami a városi vízgyűjtőn a 	beszivárgás lehetőségének, és ezzel a talajvízpótlódás mértékének 	növelésével érhető el.</a:t>
            </a:r>
            <a:endParaRPr lang="hu-HU" sz="2000" b="1" noProof="1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7587" y="1484784"/>
            <a:ext cx="91193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600" b="1" dirty="0">
                <a:solidFill>
                  <a:schemeClr val="accent5">
                    <a:lumMod val="75000"/>
                  </a:schemeClr>
                </a:solidFill>
              </a:rPr>
              <a:t>A gazdálkodás megvalósíthatósága műszaki oldalról </a:t>
            </a:r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megújított csapadékvíz </a:t>
            </a:r>
            <a:r>
              <a:rPr lang="hu-HU" sz="2600" b="1" dirty="0">
                <a:solidFill>
                  <a:schemeClr val="accent5">
                    <a:lumMod val="75000"/>
                  </a:schemeClr>
                </a:solidFill>
              </a:rPr>
              <a:t>elvezető rendszereket igényel. </a:t>
            </a:r>
            <a:endParaRPr lang="hu-HU" sz="2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endParaRPr lang="hu-HU" sz="2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Rendszer </a:t>
            </a:r>
            <a:r>
              <a:rPr lang="hu-HU" sz="2600" b="1" dirty="0">
                <a:solidFill>
                  <a:schemeClr val="accent5">
                    <a:lumMod val="75000"/>
                  </a:schemeClr>
                </a:solidFill>
              </a:rPr>
              <a:t>alatt, ellentétben a mai szemlélettel, a teljes hidrológiai-hidraulikai folyamatokat magába foglaló, </a:t>
            </a:r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ezért:</a:t>
            </a:r>
          </a:p>
          <a:p>
            <a:pPr algn="just"/>
            <a:r>
              <a:rPr lang="hu-HU" sz="2600" b="1" dirty="0"/>
              <a:t>	</a:t>
            </a:r>
            <a:r>
              <a:rPr lang="hu-HU" sz="2600" b="1" dirty="0" smtClean="0"/>
              <a:t> </a:t>
            </a:r>
            <a:r>
              <a:rPr lang="hu-HU" sz="2600" b="1" dirty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hu-HU" sz="2600" b="1" dirty="0"/>
              <a:t> </a:t>
            </a:r>
            <a:r>
              <a:rPr lang="hu-HU" sz="2600" b="1" dirty="0">
                <a:solidFill>
                  <a:srgbClr val="FF0000"/>
                </a:solidFill>
              </a:rPr>
              <a:t>csatornahálózat</a:t>
            </a:r>
            <a:r>
              <a:rPr lang="hu-HU" sz="2600" b="1" dirty="0"/>
              <a:t> </a:t>
            </a:r>
            <a:r>
              <a:rPr lang="hu-HU" sz="2600" b="1" dirty="0">
                <a:solidFill>
                  <a:schemeClr val="accent5">
                    <a:lumMod val="75000"/>
                  </a:schemeClr>
                </a:solidFill>
              </a:rPr>
              <a:t>mellett </a:t>
            </a:r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a </a:t>
            </a:r>
            <a:r>
              <a:rPr lang="hu-HU" sz="2600" b="1" dirty="0" smtClean="0">
                <a:solidFill>
                  <a:srgbClr val="FF0000"/>
                </a:solidFill>
              </a:rPr>
              <a:t>városiasodott 		  				vízgyűjtőt</a:t>
            </a:r>
            <a:r>
              <a:rPr lang="hu-HU" sz="2600" b="1" dirty="0"/>
              <a:t>, </a:t>
            </a:r>
            <a:endParaRPr lang="hu-HU" sz="2600" b="1" dirty="0" smtClean="0"/>
          </a:p>
          <a:p>
            <a:pPr algn="just"/>
            <a:r>
              <a:rPr lang="hu-HU" sz="2600" b="1" dirty="0"/>
              <a:t>	</a:t>
            </a:r>
            <a:r>
              <a:rPr lang="hu-HU" sz="2600" b="1" dirty="0" smtClean="0"/>
              <a:t> </a:t>
            </a:r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hu-HU" sz="2600" b="1" dirty="0" smtClean="0"/>
              <a:t> </a:t>
            </a:r>
            <a:r>
              <a:rPr lang="hu-HU" sz="2600" b="1" dirty="0">
                <a:solidFill>
                  <a:schemeClr val="accent6">
                    <a:lumMod val="75000"/>
                  </a:schemeClr>
                </a:solidFill>
              </a:rPr>
              <a:t>lefolyáson</a:t>
            </a:r>
            <a:r>
              <a:rPr lang="hu-HU" sz="2600" b="1" dirty="0">
                <a:solidFill>
                  <a:srgbClr val="FFFF00"/>
                </a:solidFill>
              </a:rPr>
              <a:t> </a:t>
            </a:r>
            <a:r>
              <a:rPr lang="hu-HU" sz="2600" b="1" dirty="0">
                <a:solidFill>
                  <a:schemeClr val="accent5">
                    <a:lumMod val="75000"/>
                  </a:schemeClr>
                </a:solidFill>
              </a:rPr>
              <a:t>kívül</a:t>
            </a:r>
            <a:r>
              <a:rPr lang="hu-HU" sz="2600" b="1" dirty="0"/>
              <a:t> </a:t>
            </a:r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hu-HU" sz="2600" b="1" dirty="0" smtClean="0"/>
              <a:t> </a:t>
            </a:r>
            <a:r>
              <a:rPr lang="hu-HU" sz="2600" b="1" dirty="0" smtClean="0">
                <a:solidFill>
                  <a:schemeClr val="accent6">
                    <a:lumMod val="75000"/>
                  </a:schemeClr>
                </a:solidFill>
              </a:rPr>
              <a:t>beszivárgást, a párolgást és a 			szennyezőanyag 	transzportot  </a:t>
            </a:r>
          </a:p>
          <a:p>
            <a:pPr algn="just"/>
            <a:endParaRPr lang="hu-HU" sz="2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just"/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is </a:t>
            </a:r>
            <a:r>
              <a:rPr lang="hu-HU" sz="2600" b="1" dirty="0">
                <a:solidFill>
                  <a:schemeClr val="accent5">
                    <a:lumMod val="75000"/>
                  </a:schemeClr>
                </a:solidFill>
              </a:rPr>
              <a:t>tartalmazó fizikai környezetet </a:t>
            </a:r>
            <a:r>
              <a:rPr lang="hu-HU" sz="2600" b="1" dirty="0" smtClean="0">
                <a:solidFill>
                  <a:schemeClr val="accent5">
                    <a:lumMod val="75000"/>
                  </a:schemeClr>
                </a:solidFill>
              </a:rPr>
              <a:t>értjük.</a:t>
            </a:r>
            <a:endParaRPr lang="hu-HU" sz="2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18042" y="277197"/>
            <a:ext cx="891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A TELEPÜLÉSI CSAPADÉKVÍZGAZDÁLKODÁS FOGALMA</a:t>
            </a:r>
            <a:endParaRPr lang="hu-H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8042" y="277197"/>
            <a:ext cx="8918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</a:rPr>
              <a:t>A TELEPÜLÉSI CSAPADÉKVÍZGAZDÁLKODÁS FOGALMA</a:t>
            </a: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66843" y="1268760"/>
            <a:ext cx="8869652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2600" b="1" dirty="0"/>
              <a:t>A hasznosítás/hasznosulás lehetőségéhez hozzátartozik a csapadékvíznek, pontosabban a felszínről </a:t>
            </a:r>
            <a:r>
              <a:rPr lang="hu-HU" sz="2600" b="1" u="sng" dirty="0">
                <a:solidFill>
                  <a:srgbClr val="FF0000"/>
                </a:solidFill>
              </a:rPr>
              <a:t>lefolyó </a:t>
            </a:r>
            <a:r>
              <a:rPr lang="hu-HU" sz="2600" b="1" u="sng" dirty="0" smtClean="0">
                <a:solidFill>
                  <a:srgbClr val="FF0000"/>
                </a:solidFill>
              </a:rPr>
              <a:t>csapadékvíz</a:t>
            </a:r>
            <a:r>
              <a:rPr lang="hu-HU" sz="2600" b="1" dirty="0" smtClean="0"/>
              <a:t>nek</a:t>
            </a:r>
            <a:r>
              <a:rPr lang="hu-HU" sz="2600" b="1" dirty="0" smtClean="0">
                <a:solidFill>
                  <a:srgbClr val="FFFF00"/>
                </a:solidFill>
              </a:rPr>
              <a:t> </a:t>
            </a:r>
            <a:r>
              <a:rPr lang="hu-HU" sz="2600" b="1" dirty="0"/>
              <a:t>egy </a:t>
            </a:r>
            <a:r>
              <a:rPr lang="hu-HU" sz="2600" b="1" dirty="0" smtClean="0"/>
              <a:t>bizonyos, használat és/vagy környezetvédelem függő </a:t>
            </a:r>
            <a:r>
              <a:rPr lang="hu-HU" sz="2600" b="1" dirty="0" smtClean="0">
                <a:solidFill>
                  <a:srgbClr val="FF0000"/>
                </a:solidFill>
              </a:rPr>
              <a:t>minősége</a:t>
            </a:r>
            <a:r>
              <a:rPr lang="hu-HU" sz="2600" b="1" dirty="0">
                <a:solidFill>
                  <a:srgbClr val="FF0000"/>
                </a:solidFill>
              </a:rPr>
              <a:t>. </a:t>
            </a:r>
            <a:endParaRPr lang="hu-HU" sz="2600" b="1" dirty="0" smtClean="0">
              <a:solidFill>
                <a:srgbClr val="FF0000"/>
              </a:solidFill>
            </a:endParaRPr>
          </a:p>
          <a:p>
            <a:pPr algn="just"/>
            <a:endParaRPr lang="hu-HU" sz="2600" b="1" dirty="0"/>
          </a:p>
          <a:p>
            <a:pPr algn="just"/>
            <a:r>
              <a:rPr lang="hu-HU" sz="2600" b="1" dirty="0" smtClean="0"/>
              <a:t>Hazai </a:t>
            </a:r>
            <a:r>
              <a:rPr lang="hu-HU" sz="2600" b="1" dirty="0"/>
              <a:t>és széleskörű nemzetközi kutatási eredmények igazolják, hogy a </a:t>
            </a:r>
            <a:r>
              <a:rPr lang="hu-HU" sz="2600" b="1" dirty="0">
                <a:solidFill>
                  <a:srgbClr val="FF0000"/>
                </a:solidFill>
              </a:rPr>
              <a:t>települési vízgyűjtőről,</a:t>
            </a:r>
            <a:r>
              <a:rPr lang="hu-HU" sz="2600" b="1" dirty="0">
                <a:solidFill>
                  <a:srgbClr val="FFFF00"/>
                </a:solidFill>
              </a:rPr>
              <a:t> </a:t>
            </a:r>
            <a:r>
              <a:rPr lang="hu-HU" sz="2600" b="1" dirty="0"/>
              <a:t>különösen az iparosodott és/vagy nagy gépjárműforgalommal rendelkező városok, városrészek vízgyűjtőiről</a:t>
            </a:r>
            <a:r>
              <a:rPr lang="hu-HU" sz="2600" b="1" dirty="0">
                <a:solidFill>
                  <a:srgbClr val="FFFF00"/>
                </a:solidFill>
              </a:rPr>
              <a:t> </a:t>
            </a:r>
            <a:r>
              <a:rPr lang="hu-HU" sz="2600" b="1" dirty="0">
                <a:solidFill>
                  <a:srgbClr val="FF0000"/>
                </a:solidFill>
              </a:rPr>
              <a:t>lefolyó csapadékvíz </a:t>
            </a:r>
            <a:r>
              <a:rPr lang="hu-HU" sz="2600" b="1" dirty="0" smtClean="0">
                <a:solidFill>
                  <a:srgbClr val="FF0000"/>
                </a:solidFill>
              </a:rPr>
              <a:t>erősen </a:t>
            </a:r>
            <a:r>
              <a:rPr lang="hu-HU" sz="2600" b="1" dirty="0">
                <a:solidFill>
                  <a:srgbClr val="FF0000"/>
                </a:solidFill>
              </a:rPr>
              <a:t>szennyezett. </a:t>
            </a:r>
            <a:endParaRPr lang="hu-HU" sz="2600" b="1" dirty="0" smtClean="0">
              <a:solidFill>
                <a:srgbClr val="FF0000"/>
              </a:solidFill>
            </a:endParaRPr>
          </a:p>
          <a:p>
            <a:pPr algn="just"/>
            <a:endParaRPr lang="hu-HU" sz="2600" b="1" dirty="0">
              <a:solidFill>
                <a:srgbClr val="FF0000"/>
              </a:solidFill>
            </a:endParaRPr>
          </a:p>
          <a:p>
            <a:pPr algn="just"/>
            <a:r>
              <a:rPr lang="hu-HU" sz="2600" b="1" dirty="0" smtClean="0">
                <a:solidFill>
                  <a:schemeClr val="tx2">
                    <a:lumMod val="75000"/>
                  </a:schemeClr>
                </a:solidFill>
              </a:rPr>
              <a:t>A jellemző szennyezőanyag csoportok nem azonosak a települési szennyvízben lévőkkel.</a:t>
            </a:r>
          </a:p>
          <a:p>
            <a:pPr algn="just"/>
            <a:endParaRPr lang="hu-HU" sz="2800" b="1" dirty="0"/>
          </a:p>
          <a:p>
            <a:pPr algn="just"/>
            <a:endParaRPr lang="hu-HU" sz="2800" b="1" dirty="0" smtClean="0"/>
          </a:p>
          <a:p>
            <a:pPr algn="just"/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19045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205738" y="44624"/>
            <a:ext cx="8830758" cy="864096"/>
          </a:xfrm>
        </p:spPr>
        <p:txBody>
          <a:bodyPr>
            <a:normAutofit/>
          </a:bodyPr>
          <a:lstStyle/>
          <a:p>
            <a:r>
              <a:rPr lang="hu-HU" dirty="0" smtClean="0"/>
              <a:t>A települési csapadékvíz hatása a befogadókra</a:t>
            </a:r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748883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83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3125</TotalTime>
  <Words>663</Words>
  <Application>Microsoft Office PowerPoint</Application>
  <PresentationFormat>Diavetítés a képernyőre (4:3 oldalarány)</PresentationFormat>
  <Paragraphs>117</Paragraphs>
  <Slides>38</Slides>
  <Notes>3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39" baseType="lpstr">
      <vt:lpstr>Office-téma</vt:lpstr>
      <vt:lpstr>A vízgyűjtő-gazdálkodási tervezés települési vízgazdálkodással kapcsolatos eredményei,  az intézkedések programja  ORSZÁGOS FÓRUM települési csapadékvíz gazdálkodás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települési csapadékvíz hatása a befogadókra</vt:lpstr>
      <vt:lpstr>A települési csapadékvíz hatása a befogadókra</vt:lpstr>
      <vt:lpstr>A települési csapadékvíz hatása a befogadókra</vt:lpstr>
      <vt:lpstr>A települési csapadékvíz hatása a befogadókra</vt:lpstr>
      <vt:lpstr>A települési csapadékvíz hatása a befogadókra</vt:lpstr>
      <vt:lpstr>Dia címsor</vt:lpstr>
      <vt:lpstr>A települési csapadékvíz hatása a befogadókra</vt:lpstr>
      <vt:lpstr>PowerPoint bemutató</vt:lpstr>
      <vt:lpstr>PowerPoint bemutató</vt:lpstr>
      <vt:lpstr>PowerPoint bemutató</vt:lpstr>
      <vt:lpstr>PowerPoint bemutató</vt:lpstr>
      <vt:lpstr>PowerPoint bemutató</vt:lpstr>
      <vt:lpstr>A települési csapadékvíz gazdálkodás stratégiai alapja</vt:lpstr>
      <vt:lpstr>A települési csapadékvíz gazdálkodás stratégiai alapja</vt:lpstr>
      <vt:lpstr>LID Control Szabályozó elemek </vt:lpstr>
      <vt:lpstr>LID Control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Klímaváltozás - klímaadaptáció</vt:lpstr>
      <vt:lpstr>Klímaváltozás - klímaadaptáció</vt:lpstr>
      <vt:lpstr>Klímaváltozás - klímaadaptáció</vt:lpstr>
      <vt:lpstr> Klímaváltozás - klímaadaptáció</vt:lpstr>
      <vt:lpstr>KÖSZÖNÖM  A FIGYELMET!</vt:lpstr>
    </vt:vector>
  </TitlesOfParts>
  <Company>novak.adam@gmail.com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buzas</cp:lastModifiedBy>
  <cp:revision>86</cp:revision>
  <cp:lastPrinted>2015-09-03T07:00:02Z</cp:lastPrinted>
  <dcterms:created xsi:type="dcterms:W3CDTF">2014-03-03T11:13:53Z</dcterms:created>
  <dcterms:modified xsi:type="dcterms:W3CDTF">2015-09-03T07:05:33Z</dcterms:modified>
</cp:coreProperties>
</file>